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51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28E80666-FB37-4B36-9149-507F3B0178E3}" type="datetimeFigureOut">
              <a:rPr lang="en-US" smtClean="0"/>
              <a:pPr/>
              <a:t>30/10/12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30/10/12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02AF61-D644-DF42-9EEE-9E696833D5FC}" type="datetimeFigureOut">
              <a:rPr lang="en-US" smtClean="0"/>
              <a:t>30/10/12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219035-E1EB-0D46-B734-AA62E4DEA5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2" r:id="rId1"/>
    <p:sldLayoutId id="2147484553" r:id="rId2"/>
    <p:sldLayoutId id="2147484554" r:id="rId3"/>
    <p:sldLayoutId id="2147484555" r:id="rId4"/>
    <p:sldLayoutId id="2147484556" r:id="rId5"/>
    <p:sldLayoutId id="2147484557" r:id="rId6"/>
    <p:sldLayoutId id="2147484558" r:id="rId7"/>
    <p:sldLayoutId id="2147484559" r:id="rId8"/>
    <p:sldLayoutId id="2147484560" r:id="rId9"/>
    <p:sldLayoutId id="2147484561" r:id="rId10"/>
    <p:sldLayoutId id="2147484562" r:id="rId11"/>
    <p:sldLayoutId id="2147484563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7600" y="315225"/>
            <a:ext cx="7454900" cy="2123174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Gratidão</a:t>
            </a:r>
            <a:r>
              <a:rPr lang="en-US" dirty="0" smtClean="0">
                <a:solidFill>
                  <a:schemeClr val="tx1"/>
                </a:solidFill>
              </a:rPr>
              <a:t> e </a:t>
            </a:r>
            <a:r>
              <a:rPr lang="en-US" dirty="0" err="1" smtClean="0">
                <a:solidFill>
                  <a:schemeClr val="tx1"/>
                </a:solidFill>
              </a:rPr>
              <a:t>relação</a:t>
            </a:r>
            <a:r>
              <a:rPr lang="en-US" dirty="0" smtClean="0">
                <a:solidFill>
                  <a:schemeClr val="tx1"/>
                </a:solidFill>
              </a:rPr>
              <a:t> com Deus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7600" y="5171619"/>
            <a:ext cx="7454900" cy="1219200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Filipenses</a:t>
            </a:r>
            <a:r>
              <a:rPr lang="en-US" sz="3600" b="1" dirty="0" smtClean="0"/>
              <a:t> 4. 10 a 20</a:t>
            </a:r>
          </a:p>
          <a:p>
            <a:r>
              <a:rPr lang="en-US" sz="3600" b="1" dirty="0" err="1" smtClean="0"/>
              <a:t>Escola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Bíblica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Ecumênica</a:t>
            </a:r>
            <a:endParaRPr lang="en-US" sz="3600" b="1" dirty="0"/>
          </a:p>
        </p:txBody>
      </p:sp>
      <p:pic>
        <p:nvPicPr>
          <p:cNvPr id="4" name="Picture 3" descr="GRATID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38399"/>
            <a:ext cx="3606800" cy="263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4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Ambiente</a:t>
            </a:r>
            <a:r>
              <a:rPr lang="en-US" dirty="0" smtClean="0"/>
              <a:t> / </a:t>
            </a:r>
            <a:r>
              <a:rPr lang="en-US" dirty="0" err="1" smtClean="0"/>
              <a:t>contexto</a:t>
            </a:r>
            <a:r>
              <a:rPr lang="en-US" dirty="0" smtClean="0"/>
              <a:t> </a:t>
            </a:r>
            <a:r>
              <a:rPr lang="pt-BR" dirty="0"/>
              <a:t/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115734"/>
            <a:ext cx="7658100" cy="31496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600" dirty="0" smtClean="0"/>
              <a:t>A </a:t>
            </a:r>
            <a:r>
              <a:rPr lang="en-US" sz="3600" dirty="0" err="1" smtClean="0"/>
              <a:t>carta</a:t>
            </a:r>
            <a:r>
              <a:rPr lang="en-US" sz="3600" dirty="0" smtClean="0"/>
              <a:t> </a:t>
            </a:r>
            <a:r>
              <a:rPr lang="en-US" sz="3600" dirty="0" err="1" smtClean="0"/>
              <a:t>parece</a:t>
            </a:r>
            <a:r>
              <a:rPr lang="en-US" sz="3600" dirty="0" smtClean="0"/>
              <a:t> </a:t>
            </a:r>
            <a:r>
              <a:rPr lang="en-US" sz="3600" dirty="0" err="1" smtClean="0"/>
              <a:t>ter</a:t>
            </a:r>
            <a:r>
              <a:rPr lang="en-US" sz="3600" dirty="0" smtClean="0"/>
              <a:t> </a:t>
            </a:r>
            <a:r>
              <a:rPr lang="en-US" sz="3600" dirty="0" err="1" smtClean="0"/>
              <a:t>sido</a:t>
            </a:r>
            <a:r>
              <a:rPr lang="en-US" sz="3600" dirty="0" smtClean="0"/>
              <a:t> </a:t>
            </a:r>
            <a:r>
              <a:rPr lang="en-US" sz="3600" dirty="0" err="1" smtClean="0"/>
              <a:t>escrita</a:t>
            </a:r>
            <a:r>
              <a:rPr lang="en-US" sz="3600" dirty="0" smtClean="0"/>
              <a:t> logo </a:t>
            </a:r>
            <a:r>
              <a:rPr lang="en-US" sz="3600" dirty="0" err="1" smtClean="0"/>
              <a:t>após</a:t>
            </a:r>
            <a:r>
              <a:rPr lang="en-US" sz="3600" dirty="0" smtClean="0"/>
              <a:t> </a:t>
            </a:r>
            <a:r>
              <a:rPr lang="en-US" sz="3600" dirty="0" err="1" smtClean="0"/>
              <a:t>uma</a:t>
            </a:r>
            <a:r>
              <a:rPr lang="en-US" sz="3600" dirty="0" smtClean="0"/>
              <a:t> </a:t>
            </a:r>
            <a:r>
              <a:rPr lang="en-US" sz="3600" dirty="0" err="1" smtClean="0"/>
              <a:t>visita</a:t>
            </a:r>
            <a:r>
              <a:rPr lang="en-US" sz="3600" dirty="0" smtClean="0"/>
              <a:t> de Paulo a </a:t>
            </a:r>
            <a:r>
              <a:rPr lang="en-US" sz="3600" dirty="0" err="1" smtClean="0"/>
              <a:t>Filipos</a:t>
            </a:r>
            <a:r>
              <a:rPr lang="en-US" sz="3600" dirty="0" smtClean="0"/>
              <a:t> </a:t>
            </a:r>
            <a:r>
              <a:rPr lang="en-US" sz="3600" dirty="0" err="1" smtClean="0"/>
              <a:t>agradecendo</a:t>
            </a:r>
            <a:r>
              <a:rPr lang="en-US" sz="3600" dirty="0" smtClean="0"/>
              <a:t> a </a:t>
            </a:r>
            <a:r>
              <a:rPr lang="en-US" sz="3600" dirty="0" err="1" smtClean="0"/>
              <a:t>doação</a:t>
            </a:r>
            <a:r>
              <a:rPr lang="en-US" sz="3600" dirty="0" smtClean="0"/>
              <a:t> </a:t>
            </a:r>
            <a:r>
              <a:rPr lang="en-US" sz="3600" dirty="0" err="1" smtClean="0"/>
              <a:t>enviada</a:t>
            </a:r>
            <a:r>
              <a:rPr lang="en-US" sz="3600" dirty="0" smtClean="0"/>
              <a:t> </a:t>
            </a:r>
            <a:r>
              <a:rPr lang="en-US" sz="3600" dirty="0" err="1" smtClean="0"/>
              <a:t>por</a:t>
            </a:r>
            <a:r>
              <a:rPr lang="en-US" sz="3600" dirty="0" smtClean="0"/>
              <a:t> </a:t>
            </a:r>
            <a:r>
              <a:rPr lang="en-US" sz="3600" dirty="0" err="1" smtClean="0"/>
              <a:t>eles</a:t>
            </a:r>
            <a:r>
              <a:rPr lang="en-US" sz="3600" dirty="0" smtClean="0"/>
              <a:t>. </a:t>
            </a:r>
          </a:p>
          <a:p>
            <a:pPr marL="0" indent="0" algn="ctr">
              <a:buNone/>
            </a:pPr>
            <a:r>
              <a:rPr lang="en-US" sz="3600" dirty="0" smtClean="0"/>
              <a:t>Paulo </a:t>
            </a:r>
            <a:r>
              <a:rPr lang="en-US" sz="3600" dirty="0" err="1" smtClean="0"/>
              <a:t>não</a:t>
            </a:r>
            <a:r>
              <a:rPr lang="en-US" sz="3600" dirty="0" smtClean="0"/>
              <a:t> </a:t>
            </a:r>
            <a:r>
              <a:rPr lang="en-US" sz="3600" dirty="0" err="1" smtClean="0"/>
              <a:t>estava</a:t>
            </a:r>
            <a:r>
              <a:rPr lang="en-US" sz="3600" dirty="0" smtClean="0"/>
              <a:t> </a:t>
            </a:r>
            <a:r>
              <a:rPr lang="en-US" sz="3600" dirty="0" err="1" smtClean="0"/>
              <a:t>preso</a:t>
            </a:r>
            <a:r>
              <a:rPr lang="en-US" sz="3600" dirty="0" smtClean="0"/>
              <a:t>. </a:t>
            </a:r>
            <a:endParaRPr lang="en-US" sz="3600" dirty="0"/>
          </a:p>
        </p:txBody>
      </p:sp>
      <p:pic>
        <p:nvPicPr>
          <p:cNvPr id="5" name="Picture 4" descr="mapa2viage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074" y="1232480"/>
            <a:ext cx="3042880" cy="296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9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1. </a:t>
            </a:r>
            <a:r>
              <a:rPr lang="en-US" dirty="0" err="1"/>
              <a:t>Império</a:t>
            </a:r>
            <a:r>
              <a:rPr lang="en-US" dirty="0"/>
              <a:t> R</a:t>
            </a:r>
            <a:r>
              <a:rPr lang="en-US" dirty="0" smtClean="0"/>
              <a:t>omano</a:t>
            </a:r>
            <a:r>
              <a:rPr lang="pt-BR" dirty="0"/>
              <a:t/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Macedonia – </a:t>
            </a:r>
            <a:r>
              <a:rPr lang="en-US" sz="3200" dirty="0" err="1" smtClean="0"/>
              <a:t>província</a:t>
            </a:r>
            <a:r>
              <a:rPr lang="en-US" sz="3200" dirty="0" smtClean="0"/>
              <a:t> </a:t>
            </a:r>
            <a:r>
              <a:rPr lang="en-US" sz="3200" dirty="0" err="1"/>
              <a:t>romana</a:t>
            </a:r>
            <a:r>
              <a:rPr lang="en-US" sz="3200" dirty="0"/>
              <a:t>;</a:t>
            </a:r>
            <a:endParaRPr lang="pt-BR" sz="3200" dirty="0"/>
          </a:p>
          <a:p>
            <a:pPr lvl="0"/>
            <a:r>
              <a:rPr lang="en-US" sz="3200" dirty="0"/>
              <a:t>Paulo </a:t>
            </a:r>
            <a:r>
              <a:rPr lang="en-US" sz="3200" dirty="0" err="1"/>
              <a:t>chega</a:t>
            </a:r>
            <a:r>
              <a:rPr lang="en-US" sz="3200" dirty="0"/>
              <a:t>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Filipos</a:t>
            </a:r>
            <a:r>
              <a:rPr lang="en-US" sz="3200" dirty="0"/>
              <a:t> entre 49 e 56 </a:t>
            </a:r>
            <a:r>
              <a:rPr lang="en-US" sz="3200" dirty="0" err="1"/>
              <a:t>d</a:t>
            </a:r>
            <a:r>
              <a:rPr lang="en-US" sz="3200" dirty="0" err="1" smtClean="0"/>
              <a:t>.C</a:t>
            </a:r>
            <a:r>
              <a:rPr lang="en-US" sz="3200" dirty="0" err="1"/>
              <a:t>.</a:t>
            </a:r>
            <a:r>
              <a:rPr lang="en-US" sz="3200" dirty="0"/>
              <a:t>;</a:t>
            </a:r>
            <a:endParaRPr lang="pt-BR" sz="3200" dirty="0"/>
          </a:p>
          <a:p>
            <a:pPr lvl="0"/>
            <a:r>
              <a:rPr lang="en-US" sz="3200" dirty="0" err="1" smtClean="0"/>
              <a:t>Escravidão</a:t>
            </a:r>
            <a:r>
              <a:rPr lang="en-US" sz="3200" dirty="0" smtClean="0"/>
              <a:t>;</a:t>
            </a:r>
            <a:endParaRPr lang="pt-BR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trabalho escravo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039" y="3655170"/>
            <a:ext cx="35179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3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55943"/>
            <a:ext cx="8001000" cy="4114800"/>
          </a:xfrm>
        </p:spPr>
        <p:txBody>
          <a:bodyPr>
            <a:normAutofit/>
          </a:bodyPr>
          <a:lstStyle/>
          <a:p>
            <a:pPr lvl="0"/>
            <a:r>
              <a:rPr lang="en-US" sz="3200" dirty="0" err="1"/>
              <a:t>Concentração</a:t>
            </a:r>
            <a:r>
              <a:rPr lang="en-US" sz="3200" dirty="0"/>
              <a:t> de terra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mão</a:t>
            </a:r>
            <a:r>
              <a:rPr lang="en-US" sz="3200" dirty="0"/>
              <a:t> das elites </a:t>
            </a:r>
            <a:r>
              <a:rPr lang="en-US" sz="3200" dirty="0" err="1"/>
              <a:t>romanas</a:t>
            </a:r>
            <a:r>
              <a:rPr lang="en-US" sz="3200" dirty="0"/>
              <a:t>;</a:t>
            </a:r>
            <a:endParaRPr lang="pt-BR" sz="3200" dirty="0"/>
          </a:p>
          <a:p>
            <a:pPr lvl="0"/>
            <a:r>
              <a:rPr lang="en-US" sz="3200" dirty="0" err="1"/>
              <a:t>Terras</a:t>
            </a:r>
            <a:r>
              <a:rPr lang="en-US" sz="3200" dirty="0"/>
              <a:t> </a:t>
            </a:r>
            <a:r>
              <a:rPr lang="en-US" sz="3200" dirty="0" err="1"/>
              <a:t>conquistadas</a:t>
            </a:r>
            <a:r>
              <a:rPr lang="en-US" sz="3200" dirty="0"/>
              <a:t> </a:t>
            </a:r>
            <a:r>
              <a:rPr lang="en-US" sz="3200" dirty="0" err="1"/>
              <a:t>eram</a:t>
            </a:r>
            <a:r>
              <a:rPr lang="en-US" sz="3200" dirty="0"/>
              <a:t> </a:t>
            </a:r>
            <a:r>
              <a:rPr lang="en-US" sz="3200" dirty="0" err="1"/>
              <a:t>anexadas</a:t>
            </a:r>
            <a:r>
              <a:rPr lang="en-US" sz="3200" dirty="0"/>
              <a:t>;</a:t>
            </a:r>
            <a:endParaRPr lang="pt-BR" sz="3200" dirty="0"/>
          </a:p>
          <a:p>
            <a:pPr lvl="0"/>
            <a:r>
              <a:rPr lang="en-US" sz="3200" dirty="0" err="1"/>
              <a:t>Produção</a:t>
            </a:r>
            <a:r>
              <a:rPr lang="en-US" sz="3200" dirty="0"/>
              <a:t> </a:t>
            </a:r>
            <a:r>
              <a:rPr lang="en-US" sz="3200" dirty="0" err="1"/>
              <a:t>agrícola</a:t>
            </a:r>
            <a:r>
              <a:rPr lang="en-US" sz="3200" dirty="0"/>
              <a:t> </a:t>
            </a:r>
            <a:r>
              <a:rPr lang="en-US" sz="3200" dirty="0" err="1"/>
              <a:t>gerando</a:t>
            </a:r>
            <a:r>
              <a:rPr lang="en-US" sz="3200" dirty="0"/>
              <a:t> </a:t>
            </a:r>
            <a:r>
              <a:rPr lang="en-US" sz="3200" dirty="0" err="1"/>
              <a:t>esquema</a:t>
            </a:r>
            <a:r>
              <a:rPr lang="en-US" sz="3200" dirty="0"/>
              <a:t> </a:t>
            </a:r>
            <a:r>
              <a:rPr lang="en-US" sz="3200" dirty="0" err="1" smtClean="0"/>
              <a:t>comercial</a:t>
            </a:r>
            <a:r>
              <a:rPr lang="en-US" sz="3200" dirty="0"/>
              <a:t>;</a:t>
            </a:r>
            <a:endParaRPr lang="pt-BR" sz="3200" dirty="0"/>
          </a:p>
          <a:p>
            <a:pPr lvl="0"/>
            <a:r>
              <a:rPr lang="en-US" sz="3200" dirty="0" err="1"/>
              <a:t>Soldados</a:t>
            </a:r>
            <a:r>
              <a:rPr lang="en-US" sz="3200" dirty="0"/>
              <a:t> </a:t>
            </a:r>
            <a:r>
              <a:rPr lang="en-US" sz="3200" dirty="0" err="1"/>
              <a:t>garantiam</a:t>
            </a:r>
            <a:r>
              <a:rPr lang="en-US" sz="3200" dirty="0"/>
              <a:t> a PAX </a:t>
            </a:r>
            <a:r>
              <a:rPr lang="en-US" sz="3200" dirty="0" err="1"/>
              <a:t>Romana</a:t>
            </a:r>
            <a:r>
              <a:rPr lang="en-US" sz="3200" dirty="0"/>
              <a:t>.</a:t>
            </a:r>
            <a:endParaRPr lang="pt-BR" sz="3200" dirty="0"/>
          </a:p>
          <a:p>
            <a:endParaRPr lang="en-US" dirty="0"/>
          </a:p>
        </p:txBody>
      </p:sp>
      <p:pic>
        <p:nvPicPr>
          <p:cNvPr id="2" name="Picture 1" descr="soldados roman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593" y="247533"/>
            <a:ext cx="2523750" cy="206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8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2. </a:t>
            </a:r>
            <a:r>
              <a:rPr lang="pt-BR" dirty="0" err="1" smtClean="0"/>
              <a:t>Filipos</a:t>
            </a:r>
            <a:r>
              <a:rPr lang="pt-BR" dirty="0"/>
              <a:t/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318478"/>
            <a:ext cx="7272339" cy="4324257"/>
          </a:xfrm>
        </p:spPr>
        <p:txBody>
          <a:bodyPr>
            <a:normAutofit fontScale="92500"/>
          </a:bodyPr>
          <a:lstStyle/>
          <a:p>
            <a:pPr lvl="0"/>
            <a:r>
              <a:rPr lang="pt-BR" sz="3200" dirty="0"/>
              <a:t>Antes </a:t>
            </a:r>
            <a:r>
              <a:rPr lang="pt-BR" sz="3200" dirty="0" err="1"/>
              <a:t>Kremides</a:t>
            </a:r>
            <a:r>
              <a:rPr lang="pt-BR" sz="3200" dirty="0"/>
              <a:t>, conquistada por Felipe II rei da </a:t>
            </a:r>
            <a:r>
              <a:rPr lang="pt-BR" sz="3200" dirty="0" err="1"/>
              <a:t>Macedonia</a:t>
            </a:r>
            <a:r>
              <a:rPr lang="pt-BR" sz="3200" dirty="0"/>
              <a:t> 360 a.C. muda de nome;</a:t>
            </a:r>
          </a:p>
          <a:p>
            <a:pPr lvl="0"/>
            <a:r>
              <a:rPr lang="pt-BR" sz="3200" dirty="0"/>
              <a:t>Gregos, sírios, </a:t>
            </a:r>
            <a:r>
              <a:rPr lang="pt-BR" sz="3200" dirty="0" err="1"/>
              <a:t>macedonios</a:t>
            </a:r>
            <a:r>
              <a:rPr lang="pt-BR" sz="3200" dirty="0"/>
              <a:t>, descendentes de trácios e fenícios;</a:t>
            </a:r>
          </a:p>
          <a:p>
            <a:pPr lvl="0"/>
            <a:r>
              <a:rPr lang="pt-BR" sz="3200" dirty="0"/>
              <a:t>Boa localização geográfica e terras férteis (trigo, uva, azeite e frutas), animais de pequeno porte e exportação de madeira;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tri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47" y="5265665"/>
            <a:ext cx="2089558" cy="1360467"/>
          </a:xfrm>
          <a:prstGeom prst="rect">
            <a:avLst/>
          </a:prstGeom>
        </p:spPr>
      </p:pic>
      <p:pic>
        <p:nvPicPr>
          <p:cNvPr id="5" name="Picture 4" descr="uv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839" y="5265665"/>
            <a:ext cx="1792850" cy="134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87865"/>
            <a:ext cx="8001000" cy="5013464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pt-BR" sz="2800" dirty="0"/>
              <a:t>Diversidade de culto:</a:t>
            </a:r>
          </a:p>
          <a:p>
            <a:pPr lvl="0"/>
            <a:r>
              <a:rPr lang="pt-BR" sz="2800" dirty="0"/>
              <a:t>Culto da fertilidade (</a:t>
            </a:r>
            <a:r>
              <a:rPr lang="pt-BR" sz="2800" dirty="0" err="1"/>
              <a:t>Bendis</a:t>
            </a:r>
            <a:r>
              <a:rPr lang="pt-BR" sz="2800" dirty="0"/>
              <a:t> para os trácios e </a:t>
            </a:r>
            <a:r>
              <a:rPr lang="pt-BR" sz="2800" dirty="0" err="1"/>
              <a:t>Artemis</a:t>
            </a:r>
            <a:r>
              <a:rPr lang="pt-BR" sz="2800" dirty="0"/>
              <a:t> para os gregos);</a:t>
            </a:r>
          </a:p>
          <a:p>
            <a:pPr lvl="0"/>
            <a:r>
              <a:rPr lang="pt-BR" sz="2800" dirty="0"/>
              <a:t>Culto a Marte (</a:t>
            </a:r>
            <a:r>
              <a:rPr lang="pt-BR" sz="2800" dirty="0" err="1"/>
              <a:t>Mandrito</a:t>
            </a:r>
            <a:r>
              <a:rPr lang="pt-BR" sz="2800" dirty="0"/>
              <a:t> para os trácios) deus da agricultura e da guerra;</a:t>
            </a:r>
          </a:p>
          <a:p>
            <a:pPr lvl="0"/>
            <a:r>
              <a:rPr lang="pt-BR" sz="2800" dirty="0"/>
              <a:t>Culto a Silvano, deus italiano dos campos e florestas;</a:t>
            </a:r>
          </a:p>
          <a:p>
            <a:pPr lvl="0"/>
            <a:r>
              <a:rPr lang="pt-BR" sz="2800" dirty="0"/>
              <a:t>Culto a Isis, protetora da cidade;</a:t>
            </a:r>
          </a:p>
          <a:p>
            <a:pPr lvl="0"/>
            <a:r>
              <a:rPr lang="pt-BR" sz="2800" dirty="0"/>
              <a:t>Culto a </a:t>
            </a:r>
            <a:r>
              <a:rPr lang="pt-BR" sz="2800" dirty="0" err="1"/>
              <a:t>Serápios</a:t>
            </a:r>
            <a:r>
              <a:rPr lang="pt-BR" sz="2800" dirty="0"/>
              <a:t>, Asclépio e </a:t>
            </a:r>
            <a:r>
              <a:rPr lang="pt-BR" sz="2800" dirty="0" err="1"/>
              <a:t>Mên</a:t>
            </a:r>
            <a:r>
              <a:rPr lang="pt-BR" sz="2800" dirty="0"/>
              <a:t> e a grande deusa mãe Cibele. </a:t>
            </a:r>
          </a:p>
          <a:p>
            <a:endParaRPr lang="en-US" dirty="0"/>
          </a:p>
        </p:txBody>
      </p:sp>
      <p:pic>
        <p:nvPicPr>
          <p:cNvPr id="2" name="Picture 1" descr="Grupo tocando e cantand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820" y="-452399"/>
            <a:ext cx="3652889" cy="278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5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3. A </a:t>
            </a:r>
            <a:r>
              <a:rPr lang="pt-BR" dirty="0"/>
              <a:t>comunidade cristã</a:t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35" y="1613646"/>
            <a:ext cx="8638553" cy="4114800"/>
          </a:xfrm>
        </p:spPr>
        <p:txBody>
          <a:bodyPr/>
          <a:lstStyle/>
          <a:p>
            <a:pPr lvl="0"/>
            <a:r>
              <a:rPr lang="pt-BR" sz="3200" dirty="0"/>
              <a:t>Iniciada mais ou menos em 52 d.C. por Paulo e companheiros;</a:t>
            </a:r>
          </a:p>
          <a:p>
            <a:pPr lvl="0"/>
            <a:r>
              <a:rPr lang="pt-BR" sz="3200" dirty="0"/>
              <a:t>Poucos judeus na cidade (não havia sinagoga);</a:t>
            </a:r>
          </a:p>
          <a:p>
            <a:pPr lvl="0"/>
            <a:r>
              <a:rPr lang="pt-BR" sz="3200" dirty="0"/>
              <a:t>Liderança feminina forte;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gratidão 6 comunida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63" y="3808332"/>
            <a:ext cx="32004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9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t-BR" sz="3200" dirty="0"/>
              <a:t>Comunidade:</a:t>
            </a:r>
          </a:p>
          <a:p>
            <a:pPr lvl="0"/>
            <a:r>
              <a:rPr lang="pt-BR" sz="3200" dirty="0"/>
              <a:t>Sensível;</a:t>
            </a:r>
          </a:p>
          <a:p>
            <a:pPr lvl="0"/>
            <a:r>
              <a:rPr lang="pt-BR" sz="3200" dirty="0"/>
              <a:t>Solidária;</a:t>
            </a:r>
          </a:p>
          <a:p>
            <a:pPr lvl="0"/>
            <a:r>
              <a:rPr lang="pt-BR" sz="3200" dirty="0"/>
              <a:t>Ligação forte com Paulo.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gratidão 7 grup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34" y="900960"/>
            <a:ext cx="3789260" cy="277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7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630362"/>
          </a:xfrm>
        </p:spPr>
        <p:txBody>
          <a:bodyPr>
            <a:normAutofit fontScale="90000"/>
          </a:bodyPr>
          <a:lstStyle/>
          <a:p>
            <a:r>
              <a:rPr lang="pt-BR" sz="4800" dirty="0"/>
              <a:t>Conteúdo da primeira carta  </a:t>
            </a:r>
            <a:r>
              <a:rPr lang="pt-BR" sz="4800" dirty="0" smtClean="0"/>
              <a:t/>
            </a:r>
            <a:br>
              <a:rPr lang="pt-BR" sz="4800" dirty="0" smtClean="0"/>
            </a:br>
            <a:r>
              <a:rPr lang="pt-BR" sz="4800" dirty="0" smtClean="0"/>
              <a:t>(</a:t>
            </a:r>
            <a:r>
              <a:rPr lang="pt-BR" sz="4800" dirty="0" err="1"/>
              <a:t>Fl</a:t>
            </a:r>
            <a:r>
              <a:rPr lang="pt-BR" sz="4800" dirty="0"/>
              <a:t> 4. 10 a 20)</a:t>
            </a:r>
            <a:br>
              <a:rPr lang="pt-BR" sz="4800" dirty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sz="3200" b="1" dirty="0" err="1" smtClean="0"/>
              <a:t>Alegria</a:t>
            </a:r>
            <a:r>
              <a:rPr lang="en-US" sz="3200" b="1" dirty="0" smtClean="0"/>
              <a:t> </a:t>
            </a:r>
          </a:p>
          <a:p>
            <a:pPr>
              <a:buFont typeface="Wingdings" charset="2"/>
              <a:buChar char="v"/>
            </a:pPr>
            <a:r>
              <a:rPr lang="en-US" sz="3200" b="1" dirty="0" smtClean="0"/>
              <a:t>Paulo</a:t>
            </a:r>
          </a:p>
          <a:p>
            <a:pPr>
              <a:buFont typeface="Wingdings" charset="2"/>
              <a:buChar char="v"/>
            </a:pPr>
            <a:r>
              <a:rPr lang="en-US" sz="3200" b="1" dirty="0" err="1" smtClean="0"/>
              <a:t>Doação</a:t>
            </a:r>
            <a:r>
              <a:rPr lang="en-US" sz="3200" b="1" dirty="0" smtClean="0"/>
              <a:t> </a:t>
            </a:r>
          </a:p>
          <a:p>
            <a:pPr>
              <a:buFont typeface="Wingdings" charset="2"/>
              <a:buChar char="v"/>
            </a:pPr>
            <a:r>
              <a:rPr lang="en-US" sz="3200" b="1" dirty="0" err="1" smtClean="0"/>
              <a:t>Saudação</a:t>
            </a:r>
            <a:r>
              <a:rPr lang="en-US" sz="3200" b="1" dirty="0" smtClean="0"/>
              <a:t> e </a:t>
            </a:r>
            <a:r>
              <a:rPr lang="en-US" sz="3200" b="1" dirty="0" err="1" smtClean="0"/>
              <a:t>Bênção</a:t>
            </a:r>
            <a:endParaRPr lang="en-US" sz="3200" b="1" dirty="0"/>
          </a:p>
        </p:txBody>
      </p:sp>
      <p:pic>
        <p:nvPicPr>
          <p:cNvPr id="4" name="Picture 3" descr="coraçã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30" y="2407646"/>
            <a:ext cx="2545340" cy="29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1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701" y="425042"/>
            <a:ext cx="8001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pt-BR" dirty="0" smtClean="0"/>
              <a:t>a. Alegria </a:t>
            </a:r>
            <a:r>
              <a:rPr lang="pt-BR" dirty="0"/>
              <a:t/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z="3200" b="1" dirty="0" smtClean="0"/>
              <a:t>Aprendida;</a:t>
            </a:r>
          </a:p>
          <a:p>
            <a:pPr lvl="0"/>
            <a:r>
              <a:rPr lang="pt-BR" sz="3200" b="1" dirty="0" smtClean="0"/>
              <a:t>Não </a:t>
            </a:r>
            <a:r>
              <a:rPr lang="pt-BR" sz="3200" b="1" dirty="0"/>
              <a:t>vem do ter;</a:t>
            </a:r>
          </a:p>
          <a:p>
            <a:pPr lvl="0"/>
            <a:r>
              <a:rPr lang="pt-BR" sz="3200" b="1" dirty="0"/>
              <a:t>É inspirada na relação com Cristo;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gratidão 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50" y="3998095"/>
            <a:ext cx="3289300" cy="2463800"/>
          </a:xfrm>
          <a:prstGeom prst="rect">
            <a:avLst/>
          </a:prstGeom>
        </p:spPr>
      </p:pic>
      <p:pic>
        <p:nvPicPr>
          <p:cNvPr id="6" name="Picture 5" descr="alegr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4238982"/>
            <a:ext cx="2449914" cy="235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0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b. Paulo</a:t>
            </a:r>
            <a:r>
              <a:rPr lang="pt-BR" dirty="0"/>
              <a:t/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3200" b="1" dirty="0"/>
              <a:t>Situação financeira precária;</a:t>
            </a:r>
          </a:p>
          <a:p>
            <a:pPr lvl="0"/>
            <a:r>
              <a:rPr lang="pt-BR" sz="3200" b="1" dirty="0"/>
              <a:t>Dignidade/honra;</a:t>
            </a:r>
          </a:p>
          <a:p>
            <a:pPr lvl="0"/>
            <a:r>
              <a:rPr lang="pt-BR" sz="3200" b="1" dirty="0"/>
              <a:t>Fortalecido por Cristo e pela comunidade;</a:t>
            </a:r>
          </a:p>
          <a:p>
            <a:pPr lvl="0"/>
            <a:r>
              <a:rPr lang="pt-BR" sz="3200" b="1" dirty="0"/>
              <a:t>Gratidão.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gratidão 3 solidarieda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519" y="3979873"/>
            <a:ext cx="2808444" cy="260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c. Doação</a:t>
            </a:r>
            <a:r>
              <a:rPr lang="pt-BR" dirty="0"/>
              <a:t/>
            </a:r>
            <a:br>
              <a:rPr lang="pt-B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308091"/>
            <a:ext cx="7633074" cy="4711709"/>
          </a:xfrm>
        </p:spPr>
        <p:txBody>
          <a:bodyPr>
            <a:normAutofit/>
          </a:bodyPr>
          <a:lstStyle/>
          <a:p>
            <a:pPr lvl="0"/>
            <a:r>
              <a:rPr lang="pt-BR" sz="3200" dirty="0"/>
              <a:t>Sentido de participação, cuidado;</a:t>
            </a:r>
          </a:p>
          <a:p>
            <a:pPr lvl="0"/>
            <a:r>
              <a:rPr lang="pt-BR" sz="3200" dirty="0"/>
              <a:t>Fruto/crédito – a ajuda é fruto da fé;</a:t>
            </a:r>
          </a:p>
          <a:p>
            <a:pPr lvl="0"/>
            <a:r>
              <a:rPr lang="pt-BR" sz="3200" dirty="0"/>
              <a:t>Sentido </a:t>
            </a:r>
            <a:r>
              <a:rPr lang="pt-BR" sz="3200" dirty="0" err="1"/>
              <a:t>cúltico</a:t>
            </a:r>
            <a:endParaRPr lang="pt-BR" sz="3200" dirty="0"/>
          </a:p>
          <a:p>
            <a:pPr marL="0" lvl="0" indent="0">
              <a:buNone/>
            </a:pPr>
            <a:r>
              <a:rPr lang="pt-BR" sz="3200" dirty="0" smtClean="0"/>
              <a:t>Aroma </a:t>
            </a:r>
            <a:r>
              <a:rPr lang="pt-BR" sz="3200" dirty="0"/>
              <a:t>suave</a:t>
            </a:r>
          </a:p>
          <a:p>
            <a:pPr marL="0" lvl="0" indent="0">
              <a:buNone/>
            </a:pPr>
            <a:r>
              <a:rPr lang="pt-BR" sz="3200" dirty="0" smtClean="0"/>
              <a:t>Sacrifício </a:t>
            </a:r>
            <a:r>
              <a:rPr lang="pt-BR" sz="3200" dirty="0"/>
              <a:t>aceitável </a:t>
            </a:r>
            <a:endParaRPr lang="pt-BR" sz="3200" dirty="0" smtClean="0"/>
          </a:p>
          <a:p>
            <a:pPr marL="0" lvl="0" indent="0">
              <a:buNone/>
            </a:pPr>
            <a:r>
              <a:rPr lang="pt-BR" sz="3200" dirty="0" err="1" smtClean="0">
                <a:latin typeface="Wingdings"/>
              </a:rPr>
              <a:t>ì</a:t>
            </a:r>
            <a:r>
              <a:rPr lang="pt-BR" sz="3200" dirty="0" smtClean="0"/>
              <a:t> </a:t>
            </a:r>
            <a:r>
              <a:rPr lang="pt-BR" sz="3200" dirty="0"/>
              <a:t>coração de quem doa</a:t>
            </a:r>
          </a:p>
        </p:txBody>
      </p:sp>
      <p:pic>
        <p:nvPicPr>
          <p:cNvPr id="5" name="Picture 4" descr="gratidão 9 doaçã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211" y="3568700"/>
            <a:ext cx="2994189" cy="220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3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</a:t>
            </a:r>
            <a:r>
              <a:rPr lang="en-US" dirty="0" err="1" smtClean="0"/>
              <a:t>Saudação</a:t>
            </a:r>
            <a:r>
              <a:rPr lang="en-US" dirty="0" smtClean="0"/>
              <a:t> e </a:t>
            </a:r>
            <a:r>
              <a:rPr lang="en-US" dirty="0" err="1" smtClean="0"/>
              <a:t>Bênção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²"/>
            </a:pPr>
            <a:r>
              <a:rPr lang="en-US" sz="3200" b="1" dirty="0" smtClean="0"/>
              <a:t>Deus</a:t>
            </a:r>
          </a:p>
          <a:p>
            <a:pPr>
              <a:buFont typeface="Wingdings" charset="2"/>
              <a:buChar char="ü"/>
            </a:pPr>
            <a:r>
              <a:rPr lang="en-US" sz="3200" b="1" dirty="0" err="1" smtClean="0"/>
              <a:t>Riqueza</a:t>
            </a:r>
            <a:endParaRPr lang="en-US" sz="3200" b="1" dirty="0" smtClean="0"/>
          </a:p>
          <a:p>
            <a:pPr>
              <a:buFont typeface="Wingdings" charset="2"/>
              <a:buChar char="ü"/>
            </a:pPr>
            <a:r>
              <a:rPr lang="en-US" sz="3200" b="1" dirty="0" err="1" smtClean="0"/>
              <a:t>Glória</a:t>
            </a:r>
            <a:endParaRPr lang="en-US" sz="3200" b="1" dirty="0" smtClean="0"/>
          </a:p>
          <a:p>
            <a:pPr>
              <a:buFont typeface="Wingdings" charset="2"/>
              <a:buChar char="²"/>
            </a:pPr>
            <a:r>
              <a:rPr lang="en-US" sz="3200" b="1" dirty="0" err="1" smtClean="0"/>
              <a:t>Supre</a:t>
            </a:r>
            <a:r>
              <a:rPr lang="en-US" sz="3200" b="1" dirty="0" smtClean="0"/>
              <a:t> </a:t>
            </a:r>
          </a:p>
          <a:p>
            <a:pPr>
              <a:buFont typeface="Wingdings" charset="2"/>
              <a:buChar char="ü"/>
            </a:pPr>
            <a:r>
              <a:rPr lang="en-US" sz="3200" b="1" dirty="0" smtClean="0"/>
              <a:t>Segundo as </a:t>
            </a:r>
            <a:r>
              <a:rPr lang="en-US" sz="3200" b="1" dirty="0" err="1" smtClean="0"/>
              <a:t>necessidades</a:t>
            </a:r>
            <a:endParaRPr lang="en-US" sz="3200" b="1" dirty="0" smtClean="0"/>
          </a:p>
          <a:p>
            <a:pPr>
              <a:buFont typeface="Wingdings" charset="2"/>
              <a:buChar char="²"/>
            </a:pPr>
            <a:r>
              <a:rPr lang="en-US" sz="3200" b="1" dirty="0" err="1" smtClean="0"/>
              <a:t>Ao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Pai</a:t>
            </a:r>
            <a:r>
              <a:rPr lang="en-US" sz="3200" b="1" dirty="0" smtClean="0"/>
              <a:t>, a </a:t>
            </a:r>
            <a:r>
              <a:rPr lang="en-US" sz="3200" b="1" dirty="0" err="1" smtClean="0"/>
              <a:t>glória</a:t>
            </a:r>
            <a:r>
              <a:rPr lang="en-US" sz="3200" b="1" dirty="0" smtClean="0"/>
              <a:t>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gratidão 10 louv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398" y="3338810"/>
            <a:ext cx="26797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1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 </a:t>
            </a:r>
            <a:r>
              <a:rPr lang="en-US" dirty="0" err="1" smtClean="0"/>
              <a:t>pensar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083" y="2266958"/>
            <a:ext cx="3957909" cy="387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interrogaçã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23" y="2262290"/>
            <a:ext cx="2982240" cy="387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01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511862"/>
            <a:ext cx="7630831" cy="5614301"/>
          </a:xfrm>
        </p:spPr>
        <p:txBody>
          <a:bodyPr>
            <a:normAutofit lnSpcReduction="10000"/>
          </a:bodyPr>
          <a:lstStyle/>
          <a:p>
            <a:pPr lvl="0"/>
            <a:r>
              <a:rPr lang="pt-BR" sz="3600" dirty="0"/>
              <a:t>Dar e receber sem desigualdade</a:t>
            </a:r>
            <a:r>
              <a:rPr lang="pt-BR" sz="3600" dirty="0" smtClean="0"/>
              <a:t>;</a:t>
            </a:r>
          </a:p>
          <a:p>
            <a:pPr lvl="0"/>
            <a:endParaRPr lang="pt-BR" sz="3600" dirty="0"/>
          </a:p>
          <a:p>
            <a:pPr lvl="0"/>
            <a:endParaRPr lang="pt-BR" sz="3600" dirty="0" smtClean="0"/>
          </a:p>
          <a:p>
            <a:pPr marL="0" lvl="0" indent="0">
              <a:buNone/>
            </a:pPr>
            <a:endParaRPr lang="pt-BR" sz="3600" dirty="0"/>
          </a:p>
          <a:p>
            <a:pPr lvl="0"/>
            <a:r>
              <a:rPr lang="pt-BR" sz="3600" dirty="0"/>
              <a:t>Envolvimento, solidariedade, participação, afeto, entre líderes (pastores/as, padres, freiras, missionários/as, etc.) e participantes da comunidade de fé;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igualda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1139108"/>
            <a:ext cx="1626913" cy="229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71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473946"/>
            <a:ext cx="7272339" cy="5652217"/>
          </a:xfrm>
        </p:spPr>
        <p:txBody>
          <a:bodyPr>
            <a:normAutofit/>
          </a:bodyPr>
          <a:lstStyle/>
          <a:p>
            <a:pPr lvl="0"/>
            <a:r>
              <a:rPr lang="pt-BR" sz="3200" dirty="0"/>
              <a:t>Doação como fruto da fé e da relação com Deus, sem busca de recompensa;</a:t>
            </a:r>
          </a:p>
          <a:p>
            <a:pPr lvl="0"/>
            <a:r>
              <a:rPr lang="pt-BR" sz="3200" dirty="0"/>
              <a:t>Gratidão, alegria de estar vivo/a, de poder compartilhar o amor em contraste com a cultura de reclamar. Problemas dão ibope, alegrias não interessam muito na nossa cultura.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2" name="Picture 1" descr="gratidão 4 comunida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520" y="4295003"/>
            <a:ext cx="2601532" cy="221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970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302</TotalTime>
  <Words>447</Words>
  <Application>Microsoft Macintosh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Tradition</vt:lpstr>
      <vt:lpstr>Gratidão e relação com Deus</vt:lpstr>
      <vt:lpstr>Ambiente / contexto  </vt:lpstr>
      <vt:lpstr>1. Império Romano </vt:lpstr>
      <vt:lpstr>PowerPoint Presentation</vt:lpstr>
      <vt:lpstr>2. Filipos </vt:lpstr>
      <vt:lpstr>PowerPoint Presentation</vt:lpstr>
      <vt:lpstr>3. A comunidade cristã </vt:lpstr>
      <vt:lpstr>PowerPoint Presentation</vt:lpstr>
      <vt:lpstr>Conteúdo da primeira carta   (Fl 4. 10 a 20) </vt:lpstr>
      <vt:lpstr>a. Alegria  </vt:lpstr>
      <vt:lpstr>b. Paulo </vt:lpstr>
      <vt:lpstr>c. Doação </vt:lpstr>
      <vt:lpstr>d. Saudação e Bênção</vt:lpstr>
      <vt:lpstr>Para pensar…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Gratidão e relação com Deus</dc:title>
  <dc:creator>Jane Blackburn</dc:creator>
  <cp:lastModifiedBy>Jane Blackburn</cp:lastModifiedBy>
  <cp:revision>17</cp:revision>
  <dcterms:created xsi:type="dcterms:W3CDTF">2012-09-11T09:53:43Z</dcterms:created>
  <dcterms:modified xsi:type="dcterms:W3CDTF">2012-10-30T11:21:44Z</dcterms:modified>
</cp:coreProperties>
</file>